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41" userDrawn="1">
          <p15:clr>
            <a:srgbClr val="A4A3A4"/>
          </p15:clr>
        </p15:guide>
        <p15:guide id="2" orient="horz" pos="18426" userDrawn="1">
          <p15:clr>
            <a:srgbClr val="A4A3A4"/>
          </p15:clr>
        </p15:guide>
        <p15:guide id="3" pos="67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88"/>
    <a:srgbClr val="AFC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8" autoAdjust="0"/>
    <p:restoredTop sz="94660"/>
  </p:normalViewPr>
  <p:slideViewPr>
    <p:cSldViewPr snapToGrid="0">
      <p:cViewPr>
        <p:scale>
          <a:sx n="60" d="100"/>
          <a:sy n="60" d="100"/>
        </p:scale>
        <p:origin x="952" y="-5632"/>
      </p:cViewPr>
      <p:guideLst>
        <p:guide orient="horz" pos="17541"/>
        <p:guide orient="horz" pos="18426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9D948-C607-3843-BB36-FD4230614925}" type="datetimeFigureOut">
              <a:rPr lang="en-US" smtClean="0"/>
              <a:t>2/9/23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89A7E-5A8E-F640-A7C6-91979EF7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5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89A7E-5A8E-F640-A7C6-91979EF73D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3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4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45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5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67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65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4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7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6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59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61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57E71-606E-40AC-837B-7C4593A62623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92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41DD105-9CA8-E737-0FF3-2B01FE44079E}"/>
              </a:ext>
            </a:extLst>
          </p:cNvPr>
          <p:cNvSpPr/>
          <p:nvPr/>
        </p:nvSpPr>
        <p:spPr>
          <a:xfrm>
            <a:off x="913658" y="4679557"/>
            <a:ext cx="19461926" cy="22360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9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3" name="Picture 1132">
            <a:extLst>
              <a:ext uri="{FF2B5EF4-FFF2-40B4-BE49-F238E27FC236}">
                <a16:creationId xmlns:a16="http://schemas.microsoft.com/office/drawing/2014/main" id="{6AC60F3F-BF7C-5381-C7A2-FE6182579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2629" y="24485199"/>
            <a:ext cx="4576479" cy="248802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88CB9F4-6E2B-7E35-A086-7564BDFBB4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" t="537" r="-1"/>
          <a:stretch/>
        </p:blipFill>
        <p:spPr>
          <a:xfrm>
            <a:off x="4742815" y="24101706"/>
            <a:ext cx="5558074" cy="252114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54AD71-E4E5-FA43-34C1-68EBC6B760B2}"/>
              </a:ext>
            </a:extLst>
          </p:cNvPr>
          <p:cNvCxnSpPr>
            <a:cxnSpLocks/>
          </p:cNvCxnSpPr>
          <p:nvPr/>
        </p:nvCxnSpPr>
        <p:spPr>
          <a:xfrm>
            <a:off x="901614" y="19715674"/>
            <a:ext cx="19446632" cy="540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245D0F3-CA54-4C4C-9DDC-C5F390D6E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8199" y="1017543"/>
            <a:ext cx="15504576" cy="2097459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GB" sz="5400" dirty="0">
                <a:solidFill>
                  <a:srgbClr val="00778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Role of the Vet in Reducing Medicinal Residue in Meat Products </a:t>
            </a:r>
          </a:p>
        </p:txBody>
      </p:sp>
      <p:cxnSp>
        <p:nvCxnSpPr>
          <p:cNvPr id="1065" name="Straight Connector 1064">
            <a:extLst>
              <a:ext uri="{FF2B5EF4-FFF2-40B4-BE49-F238E27FC236}">
                <a16:creationId xmlns:a16="http://schemas.microsoft.com/office/drawing/2014/main" id="{00C882BE-66CF-2CB0-B74E-16F7A16E2B32}"/>
              </a:ext>
            </a:extLst>
          </p:cNvPr>
          <p:cNvCxnSpPr>
            <a:cxnSpLocks/>
          </p:cNvCxnSpPr>
          <p:nvPr/>
        </p:nvCxnSpPr>
        <p:spPr>
          <a:xfrm flipV="1">
            <a:off x="10292122" y="12650400"/>
            <a:ext cx="44455" cy="143629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D95C44-70BE-4176-AA5F-44FD30C65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8199" y="3273165"/>
            <a:ext cx="15504578" cy="1275963"/>
          </a:xfrm>
          <a:ln>
            <a:noFill/>
          </a:ln>
        </p:spPr>
        <p:txBody>
          <a:bodyPr anchor="ctr">
            <a:noAutofit/>
          </a:bodyPr>
          <a:lstStyle/>
          <a:p>
            <a:r>
              <a:rPr lang="en-GB" sz="3539" dirty="0">
                <a:solidFill>
                  <a:srgbClr val="2C2C2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Aisling Hendron, VET-20003 and Animal Health Sciences </a:t>
            </a:r>
            <a:endParaRPr lang="en-GB" sz="3539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Shape, icon, arrow&#10;&#10;Description automatically generated">
            <a:extLst>
              <a:ext uri="{FF2B5EF4-FFF2-40B4-BE49-F238E27FC236}">
                <a16:creationId xmlns:a16="http://schemas.microsoft.com/office/drawing/2014/main" id="{9A8C9401-07D2-4896-91B9-268DFA31A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49" y="1010531"/>
            <a:ext cx="3538596" cy="3538596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03BE43B-1AB7-4965-87B7-6E662FB7E0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087532" y="27842232"/>
            <a:ext cx="4335243" cy="1415438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3C4FB3E-F327-4C1A-93A1-619CB8293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49460" y="27842232"/>
            <a:ext cx="2788091" cy="141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6335B62B-38F3-4387-BF8B-08319B5037D9}"/>
              </a:ext>
            </a:extLst>
          </p:cNvPr>
          <p:cNvSpPr txBox="1">
            <a:spLocks/>
          </p:cNvSpPr>
          <p:nvPr/>
        </p:nvSpPr>
        <p:spPr>
          <a:xfrm>
            <a:off x="960849" y="27813946"/>
            <a:ext cx="10764748" cy="144372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2159996" rtl="0" eaLnBrk="1" latinLnBrk="0" hangingPunct="1">
              <a:lnSpc>
                <a:spcPct val="90000"/>
              </a:lnSpc>
              <a:spcBef>
                <a:spcPts val="236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9998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47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996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42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994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19991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9989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79987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59985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39983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966" dirty="0">
                <a:solidFill>
                  <a:srgbClr val="2C2C2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References:</a:t>
            </a:r>
          </a:p>
          <a:p>
            <a:pPr algn="l"/>
            <a:endParaRPr lang="en-GB" sz="2752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CAD09-23EE-7443-2F39-299EBCBB86B5}"/>
              </a:ext>
            </a:extLst>
          </p:cNvPr>
          <p:cNvSpPr txBox="1"/>
          <p:nvPr/>
        </p:nvSpPr>
        <p:spPr>
          <a:xfrm>
            <a:off x="929270" y="4686830"/>
            <a:ext cx="4645656" cy="2664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800" b="1" dirty="0"/>
              <a:t>Veterinary Medicinal Residue:</a:t>
            </a:r>
            <a:endParaRPr lang="en-US" sz="2400" b="1" dirty="0"/>
          </a:p>
          <a:p>
            <a:pPr algn="just">
              <a:lnSpc>
                <a:spcPct val="114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“The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 compounds and/or their metabolites in any edible portion of the animal product, and the residues of associated impurities of a veterinary drug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”1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6008D-7E20-BE37-6FFA-624E03C0FC5E}"/>
              </a:ext>
            </a:extLst>
          </p:cNvPr>
          <p:cNvSpPr txBox="1"/>
          <p:nvPr/>
        </p:nvSpPr>
        <p:spPr>
          <a:xfrm>
            <a:off x="927052" y="8381736"/>
            <a:ext cx="4622630" cy="427847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Infringement of withdrawal periods </a:t>
            </a: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Failure to adhere to label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Dosing and measurement errors </a:t>
            </a: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Multiple d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oses administered to one site</a:t>
            </a:r>
            <a:r>
              <a:rPr lang="en-GB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 contaminated equipment </a:t>
            </a: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of prohibited drugs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Broad and consistent use </a:t>
            </a:r>
          </a:p>
          <a:p>
            <a:pPr marL="342900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Failure to record treatment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DD9437A-31CF-9144-E107-F2D61813E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538068"/>
              </p:ext>
            </p:extLst>
          </p:nvPr>
        </p:nvGraphicFramePr>
        <p:xfrm>
          <a:off x="5584112" y="4719193"/>
          <a:ext cx="9589181" cy="7922005"/>
        </p:xfrm>
        <a:graphic>
          <a:graphicData uri="http://schemas.openxmlformats.org/drawingml/2006/table">
            <a:tbl>
              <a:tblPr firstRow="1" firstCol="1">
                <a:tableStyleId>{2D5ABB26-0587-4C30-8999-92F81FD0307C}</a:tableStyleId>
              </a:tblPr>
              <a:tblGrid>
                <a:gridCol w="2218229">
                  <a:extLst>
                    <a:ext uri="{9D8B030D-6E8A-4147-A177-3AD203B41FA5}">
                      <a16:colId xmlns:a16="http://schemas.microsoft.com/office/drawing/2014/main" val="68752146"/>
                    </a:ext>
                  </a:extLst>
                </a:gridCol>
                <a:gridCol w="7370952">
                  <a:extLst>
                    <a:ext uri="{9D8B030D-6E8A-4147-A177-3AD203B41FA5}">
                      <a16:colId xmlns:a16="http://schemas.microsoft.com/office/drawing/2014/main" val="616184984"/>
                    </a:ext>
                  </a:extLst>
                </a:gridCol>
              </a:tblGrid>
              <a:tr h="104991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Negative Effect: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Link to consumption of residue: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364647"/>
                  </a:ext>
                </a:extLst>
              </a:tr>
              <a:tr h="137442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</a:rPr>
                        <a:t>Carcinogenicity 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Residue creates covalent bonds with DNA, RNA, and other intracellular components, increasing the risk of cancerous mutation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445558"/>
                  </a:ext>
                </a:extLst>
              </a:tr>
              <a:tr h="1848903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</a:rPr>
                        <a:t>Antibiotic resistance 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Exposure to low doses of antibiotics, residual in meat products, increases the likelihood of bacterial adaptation, causing drug-resistant pathogens in both humans and livestock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4113"/>
                  </a:ext>
                </a:extLst>
              </a:tr>
              <a:tr h="899932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</a:rPr>
                        <a:t>Congenital defects 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Foetal malformations have been reported to be caused by residual toxic metabolites of veterinary drugs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788870"/>
                  </a:ext>
                </a:extLst>
              </a:tr>
              <a:tr h="137442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</a:rPr>
                        <a:t>Hypersensitivity reactions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Consumption of meat containing a residual drug which is an allergen (e.g.: penicillin) can result in reactions ranging in severity from a skin rash to severe anaphylaxis. 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499586"/>
                  </a:ext>
                </a:extLst>
              </a:tr>
              <a:tr h="1374420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</a:rPr>
                        <a:t>Damage to intestinal flora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Wide-spectrum antibiotics cause gastrointestinal disorders due to disturbance to vital micro-organism populations within intestinal flora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317744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D2DF594A-213E-B669-83CC-8E13FB1B4E5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/>
          <a:stretch/>
        </p:blipFill>
        <p:spPr>
          <a:xfrm>
            <a:off x="15182672" y="4707291"/>
            <a:ext cx="5165574" cy="36343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A37047-F899-E4AD-1D83-3AA5E8B8B73E}"/>
              </a:ext>
            </a:extLst>
          </p:cNvPr>
          <p:cNvSpPr txBox="1"/>
          <p:nvPr/>
        </p:nvSpPr>
        <p:spPr>
          <a:xfrm>
            <a:off x="15171851" y="8371324"/>
            <a:ext cx="5210257" cy="830997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Figure 1: a flowchart showing movement of residual antibiotics</a:t>
            </a:r>
            <a:r>
              <a:rPr lang="en-US" sz="24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46DF4-CBE1-A6EE-8D2D-89DD8D11C221}"/>
              </a:ext>
            </a:extLst>
          </p:cNvPr>
          <p:cNvSpPr txBox="1"/>
          <p:nvPr/>
        </p:nvSpPr>
        <p:spPr>
          <a:xfrm>
            <a:off x="15171852" y="9744140"/>
            <a:ext cx="5189789" cy="3015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400" i="1" dirty="0"/>
              <a:t>The Animals and Animal Products (Examination for Residues and Maximum Residue Limits) Regulations 2015</a:t>
            </a:r>
            <a:r>
              <a:rPr lang="en-US" sz="2400" i="1" baseline="30000" dirty="0"/>
              <a:t>8</a:t>
            </a:r>
            <a:r>
              <a:rPr lang="en-US" sz="2400" dirty="0"/>
              <a:t> were established to protect the consumer against potentially hazardous levels of medicinal residues in animal-derived products</a:t>
            </a:r>
            <a:r>
              <a:rPr lang="en-US" sz="2400" baseline="30000" dirty="0"/>
              <a:t>9</a:t>
            </a:r>
            <a:r>
              <a:rPr lang="en-US" sz="2400" dirty="0"/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0D35AB-3FF1-2F25-6986-BC9461AB4E8A}"/>
              </a:ext>
            </a:extLst>
          </p:cNvPr>
          <p:cNvSpPr txBox="1"/>
          <p:nvPr/>
        </p:nvSpPr>
        <p:spPr>
          <a:xfrm>
            <a:off x="10328266" y="12678609"/>
            <a:ext cx="10035276" cy="523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Reducing Residue through Prescription: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DA07606-29DF-CF55-5323-22815F720EEF}"/>
              </a:ext>
            </a:extLst>
          </p:cNvPr>
          <p:cNvSpPr txBox="1"/>
          <p:nvPr/>
        </p:nvSpPr>
        <p:spPr>
          <a:xfrm>
            <a:off x="916383" y="12669455"/>
            <a:ext cx="942019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Reducing Residue Farm Management 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B26533-CD60-6D47-85BE-15D5B38D7940}"/>
              </a:ext>
            </a:extLst>
          </p:cNvPr>
          <p:cNvSpPr txBox="1"/>
          <p:nvPr/>
        </p:nvSpPr>
        <p:spPr>
          <a:xfrm>
            <a:off x="919794" y="19738596"/>
            <a:ext cx="6663390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Reducing Residue through Education: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360434-F5A4-F928-554C-191E70B15206}"/>
              </a:ext>
            </a:extLst>
          </p:cNvPr>
          <p:cNvSpPr/>
          <p:nvPr/>
        </p:nvSpPr>
        <p:spPr>
          <a:xfrm>
            <a:off x="7580007" y="17788708"/>
            <a:ext cx="5731121" cy="425246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8B9D84-123A-31A2-9CE6-0EA208CBC538}"/>
              </a:ext>
            </a:extLst>
          </p:cNvPr>
          <p:cNvSpPr txBox="1"/>
          <p:nvPr/>
        </p:nvSpPr>
        <p:spPr>
          <a:xfrm>
            <a:off x="13329932" y="19769693"/>
            <a:ext cx="7029810" cy="5383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Identifying and Condemning Residue 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64EBE9-BCDF-F95A-AF12-CDDCDC161B7B}"/>
              </a:ext>
            </a:extLst>
          </p:cNvPr>
          <p:cNvSpPr txBox="1"/>
          <p:nvPr/>
        </p:nvSpPr>
        <p:spPr>
          <a:xfrm>
            <a:off x="4775844" y="26542490"/>
            <a:ext cx="5525045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/>
              <a:t>Figure 2: An example withdrawal graph</a:t>
            </a:r>
            <a:r>
              <a:rPr lang="en-US" sz="2400" i="1" baseline="30000" dirty="0"/>
              <a:t>7</a:t>
            </a:r>
            <a:endParaRPr lang="en-US" sz="2400" i="1" dirty="0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5A4B76A1-3A0C-DCED-1D09-ACE5197BEDB2}"/>
              </a:ext>
            </a:extLst>
          </p:cNvPr>
          <p:cNvGrpSpPr/>
          <p:nvPr/>
        </p:nvGrpSpPr>
        <p:grpSpPr>
          <a:xfrm>
            <a:off x="959078" y="17788708"/>
            <a:ext cx="6593961" cy="1915421"/>
            <a:chOff x="1114206" y="19701199"/>
            <a:chExt cx="6262994" cy="1278467"/>
          </a:xfrm>
        </p:grpSpPr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CA7C5A8B-FFD3-1037-8019-828951DEEF11}"/>
                </a:ext>
              </a:extLst>
            </p:cNvPr>
            <p:cNvGrpSpPr/>
            <p:nvPr/>
          </p:nvGrpSpPr>
          <p:grpSpPr>
            <a:xfrm>
              <a:off x="1114206" y="19701199"/>
              <a:ext cx="6262994" cy="1278467"/>
              <a:chOff x="1008472" y="19668066"/>
              <a:chExt cx="6262994" cy="1278467"/>
            </a:xfrm>
          </p:grpSpPr>
          <p:sp>
            <p:nvSpPr>
              <p:cNvPr id="1030" name="Rounded Rectangle 1029">
                <a:extLst>
                  <a:ext uri="{FF2B5EF4-FFF2-40B4-BE49-F238E27FC236}">
                    <a16:creationId xmlns:a16="http://schemas.microsoft.com/office/drawing/2014/main" id="{32486A64-76C1-E079-7043-C99F3B55F5F5}"/>
                  </a:ext>
                </a:extLst>
              </p:cNvPr>
              <p:cNvSpPr/>
              <p:nvPr/>
            </p:nvSpPr>
            <p:spPr>
              <a:xfrm>
                <a:off x="1008472" y="19676533"/>
                <a:ext cx="1313675" cy="1270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Reduction in disease </a:t>
                </a:r>
              </a:p>
            </p:txBody>
          </p:sp>
          <p:sp>
            <p:nvSpPr>
              <p:cNvPr id="1034" name="Rounded Rectangle 1033">
                <a:extLst>
                  <a:ext uri="{FF2B5EF4-FFF2-40B4-BE49-F238E27FC236}">
                    <a16:creationId xmlns:a16="http://schemas.microsoft.com/office/drawing/2014/main" id="{DA81C23A-C528-A0BF-9B6B-F5DC39CBE5CA}"/>
                  </a:ext>
                </a:extLst>
              </p:cNvPr>
              <p:cNvSpPr/>
              <p:nvPr/>
            </p:nvSpPr>
            <p:spPr>
              <a:xfrm>
                <a:off x="5831602" y="19674077"/>
                <a:ext cx="1439864" cy="1270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Lower public health impact</a:t>
                </a:r>
              </a:p>
            </p:txBody>
          </p:sp>
          <p:sp>
            <p:nvSpPr>
              <p:cNvPr id="1035" name="Rounded Rectangle 1034">
                <a:extLst>
                  <a:ext uri="{FF2B5EF4-FFF2-40B4-BE49-F238E27FC236}">
                    <a16:creationId xmlns:a16="http://schemas.microsoft.com/office/drawing/2014/main" id="{F2ADD9D2-8C67-66D7-2E0B-09519A4161B6}"/>
                  </a:ext>
                </a:extLst>
              </p:cNvPr>
              <p:cNvSpPr/>
              <p:nvPr/>
            </p:nvSpPr>
            <p:spPr>
              <a:xfrm>
                <a:off x="4225964" y="19676533"/>
                <a:ext cx="1313675" cy="1270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Reduce in residue</a:t>
                </a:r>
              </a:p>
            </p:txBody>
          </p:sp>
          <p:sp>
            <p:nvSpPr>
              <p:cNvPr id="1037" name="Rounded Rectangle 1036">
                <a:extLst>
                  <a:ext uri="{FF2B5EF4-FFF2-40B4-BE49-F238E27FC236}">
                    <a16:creationId xmlns:a16="http://schemas.microsoft.com/office/drawing/2014/main" id="{E09AF3B0-BACC-9197-621E-A47F733A8E59}"/>
                  </a:ext>
                </a:extLst>
              </p:cNvPr>
              <p:cNvSpPr/>
              <p:nvPr/>
            </p:nvSpPr>
            <p:spPr>
              <a:xfrm>
                <a:off x="2620326" y="19668066"/>
                <a:ext cx="1313675" cy="1270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Less medicine used</a:t>
                </a:r>
              </a:p>
            </p:txBody>
          </p:sp>
        </p:grpSp>
        <p:sp>
          <p:nvSpPr>
            <p:cNvPr id="1044" name="Right Arrow 1043">
              <a:extLst>
                <a:ext uri="{FF2B5EF4-FFF2-40B4-BE49-F238E27FC236}">
                  <a16:creationId xmlns:a16="http://schemas.microsoft.com/office/drawing/2014/main" id="{260B9533-C80B-86BD-87C2-D5D7AB1A3674}"/>
                </a:ext>
              </a:extLst>
            </p:cNvPr>
            <p:cNvSpPr/>
            <p:nvPr/>
          </p:nvSpPr>
          <p:spPr>
            <a:xfrm>
              <a:off x="2424501" y="20012613"/>
              <a:ext cx="229093" cy="6743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Right Arrow 1044">
              <a:extLst>
                <a:ext uri="{FF2B5EF4-FFF2-40B4-BE49-F238E27FC236}">
                  <a16:creationId xmlns:a16="http://schemas.microsoft.com/office/drawing/2014/main" id="{8B255FFB-E068-05FF-A624-CAE2FFD2CEDA}"/>
                </a:ext>
              </a:extLst>
            </p:cNvPr>
            <p:cNvSpPr/>
            <p:nvPr/>
          </p:nvSpPr>
          <p:spPr>
            <a:xfrm>
              <a:off x="4023560" y="20007417"/>
              <a:ext cx="229093" cy="6743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6" name="Right Arrow 1045">
              <a:extLst>
                <a:ext uri="{FF2B5EF4-FFF2-40B4-BE49-F238E27FC236}">
                  <a16:creationId xmlns:a16="http://schemas.microsoft.com/office/drawing/2014/main" id="{3668E6C4-92F6-130A-CD70-33EAAD302DCF}"/>
                </a:ext>
              </a:extLst>
            </p:cNvPr>
            <p:cNvSpPr/>
            <p:nvPr/>
          </p:nvSpPr>
          <p:spPr>
            <a:xfrm>
              <a:off x="5651729" y="20013004"/>
              <a:ext cx="229093" cy="6743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9" name="TextBox 1058">
            <a:extLst>
              <a:ext uri="{FF2B5EF4-FFF2-40B4-BE49-F238E27FC236}">
                <a16:creationId xmlns:a16="http://schemas.microsoft.com/office/drawing/2014/main" id="{99BFC91C-668D-B9D1-C675-3A355DC2FB8B}"/>
              </a:ext>
            </a:extLst>
          </p:cNvPr>
          <p:cNvSpPr txBox="1"/>
          <p:nvPr/>
        </p:nvSpPr>
        <p:spPr>
          <a:xfrm>
            <a:off x="1052274" y="13273693"/>
            <a:ext cx="9215586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61" name="TextBox 1060">
            <a:extLst>
              <a:ext uri="{FF2B5EF4-FFF2-40B4-BE49-F238E27FC236}">
                <a16:creationId xmlns:a16="http://schemas.microsoft.com/office/drawing/2014/main" id="{56739C64-BF71-DDDE-E9F8-6BEC3CBFB2EF}"/>
              </a:ext>
            </a:extLst>
          </p:cNvPr>
          <p:cNvSpPr txBox="1"/>
          <p:nvPr/>
        </p:nvSpPr>
        <p:spPr>
          <a:xfrm>
            <a:off x="947823" y="22028085"/>
            <a:ext cx="9254206" cy="2173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ets’ duty to educate livestock producers on the risks of improper drug use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extends to the risks of extra-label use; effects of disease status; and disregarding withdrawaltime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Withdrawal time is calculated using the maximum residue limit and acceptable daily intake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this must be utilised to minimize non-compliant levels of residue</a:t>
            </a: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It is also important for vets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62" name="TextBox 1061">
            <a:extLst>
              <a:ext uri="{FF2B5EF4-FFF2-40B4-BE49-F238E27FC236}">
                <a16:creationId xmlns:a16="http://schemas.microsoft.com/office/drawing/2014/main" id="{04BD62AE-753A-0F64-5E3D-90142B35C17D}"/>
              </a:ext>
            </a:extLst>
          </p:cNvPr>
          <p:cNvSpPr txBox="1"/>
          <p:nvPr/>
        </p:nvSpPr>
        <p:spPr>
          <a:xfrm>
            <a:off x="923055" y="20259360"/>
            <a:ext cx="6644821" cy="1752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Withdrawal period: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period of time regulatory authorities have set between giving the animal its last dose of veterinary medicine, and it, or its food products, being allowed into the food chain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</p:txBody>
      </p:sp>
      <p:pic>
        <p:nvPicPr>
          <p:cNvPr id="1082" name="Graphic 1081" descr="Downward trend">
            <a:extLst>
              <a:ext uri="{FF2B5EF4-FFF2-40B4-BE49-F238E27FC236}">
                <a16:creationId xmlns:a16="http://schemas.microsoft.com/office/drawing/2014/main" id="{07B5D70C-5E0F-5F87-AAFD-55D517D824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0397" y="18936434"/>
            <a:ext cx="873819" cy="873819"/>
          </a:xfrm>
          <a:prstGeom prst="rect">
            <a:avLst/>
          </a:prstGeom>
        </p:spPr>
      </p:pic>
      <p:pic>
        <p:nvPicPr>
          <p:cNvPr id="1084" name="Graphic 1083" descr="Medicine">
            <a:extLst>
              <a:ext uri="{FF2B5EF4-FFF2-40B4-BE49-F238E27FC236}">
                <a16:creationId xmlns:a16="http://schemas.microsoft.com/office/drawing/2014/main" id="{30EA4F65-5DE1-5DCF-0ECB-FD0062D430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28788" y="18936435"/>
            <a:ext cx="833258" cy="833258"/>
          </a:xfrm>
          <a:prstGeom prst="rect">
            <a:avLst/>
          </a:prstGeom>
        </p:spPr>
      </p:pic>
      <p:pic>
        <p:nvPicPr>
          <p:cNvPr id="1086" name="Graphic 1085" descr="Danger">
            <a:extLst>
              <a:ext uri="{FF2B5EF4-FFF2-40B4-BE49-F238E27FC236}">
                <a16:creationId xmlns:a16="http://schemas.microsoft.com/office/drawing/2014/main" id="{3DCFABC5-0EC1-7945-EF89-68B6C40E26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97980" y="18943802"/>
            <a:ext cx="834052" cy="834052"/>
          </a:xfrm>
          <a:prstGeom prst="rect">
            <a:avLst/>
          </a:prstGeom>
        </p:spPr>
      </p:pic>
      <p:pic>
        <p:nvPicPr>
          <p:cNvPr id="1092" name="Graphic 1091" descr="Medical">
            <a:extLst>
              <a:ext uri="{FF2B5EF4-FFF2-40B4-BE49-F238E27FC236}">
                <a16:creationId xmlns:a16="http://schemas.microsoft.com/office/drawing/2014/main" id="{F7EA1C69-3AA5-2E57-C8BA-B115396BBF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17852" y="19132460"/>
            <a:ext cx="614299" cy="614299"/>
          </a:xfrm>
          <a:prstGeom prst="rect">
            <a:avLst/>
          </a:prstGeom>
        </p:spPr>
      </p:pic>
      <p:pic>
        <p:nvPicPr>
          <p:cNvPr id="1094" name="Graphic 1093" descr="Veterinarian">
            <a:extLst>
              <a:ext uri="{FF2B5EF4-FFF2-40B4-BE49-F238E27FC236}">
                <a16:creationId xmlns:a16="http://schemas.microsoft.com/office/drawing/2014/main" id="{EAB269FF-B2DF-1D3B-6511-0FF1EDC1583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23403" y="16993220"/>
            <a:ext cx="5865758" cy="5865758"/>
          </a:xfrm>
          <a:prstGeom prst="rect">
            <a:avLst/>
          </a:prstGeom>
        </p:spPr>
      </p:pic>
      <p:sp>
        <p:nvSpPr>
          <p:cNvPr id="1095" name="TextBox 1094">
            <a:extLst>
              <a:ext uri="{FF2B5EF4-FFF2-40B4-BE49-F238E27FC236}">
                <a16:creationId xmlns:a16="http://schemas.microsoft.com/office/drawing/2014/main" id="{9DBE66D2-A61B-74C8-F3B0-2A89BAAD8953}"/>
              </a:ext>
            </a:extLst>
          </p:cNvPr>
          <p:cNvSpPr txBox="1"/>
          <p:nvPr/>
        </p:nvSpPr>
        <p:spPr>
          <a:xfrm>
            <a:off x="42618991" y="11131826"/>
            <a:ext cx="1847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96" name="TextBox 1095">
            <a:extLst>
              <a:ext uri="{FF2B5EF4-FFF2-40B4-BE49-F238E27FC236}">
                <a16:creationId xmlns:a16="http://schemas.microsoft.com/office/drawing/2014/main" id="{F795510D-1EAC-0915-BC83-62F02AF32B33}"/>
              </a:ext>
            </a:extLst>
          </p:cNvPr>
          <p:cNvSpPr txBox="1"/>
          <p:nvPr/>
        </p:nvSpPr>
        <p:spPr>
          <a:xfrm>
            <a:off x="7728189" y="17730970"/>
            <a:ext cx="5415954" cy="4282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Vets have a Central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 in the Prevention of Contamination 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arm-to-fork continuum</a:t>
            </a:r>
            <a:r>
              <a:rPr lang="en-US" sz="24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raining and knowledge in both animal health and food hygiene</a:t>
            </a:r>
            <a:r>
              <a:rPr lang="en-US" sz="24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knowledge on methods of prevention</a:t>
            </a:r>
            <a:r>
              <a:rPr lang="en-US" sz="2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GB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8" name="TextBox 1097">
            <a:extLst>
              <a:ext uri="{FF2B5EF4-FFF2-40B4-BE49-F238E27FC236}">
                <a16:creationId xmlns:a16="http://schemas.microsoft.com/office/drawing/2014/main" id="{9B7FE296-9F70-BC91-9F12-673EB286279F}"/>
              </a:ext>
            </a:extLst>
          </p:cNvPr>
          <p:cNvSpPr txBox="1"/>
          <p:nvPr/>
        </p:nvSpPr>
        <p:spPr>
          <a:xfrm>
            <a:off x="935048" y="7317008"/>
            <a:ext cx="4614634" cy="10772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Negligence Resulting in Residue </a:t>
            </a:r>
          </a:p>
        </p:txBody>
      </p:sp>
      <p:sp>
        <p:nvSpPr>
          <p:cNvPr id="1099" name="TextBox 1098">
            <a:extLst>
              <a:ext uri="{FF2B5EF4-FFF2-40B4-BE49-F238E27FC236}">
                <a16:creationId xmlns:a16="http://schemas.microsoft.com/office/drawing/2014/main" id="{F0AD9995-7B5B-D4FF-B273-AC6F9E157FE6}"/>
              </a:ext>
            </a:extLst>
          </p:cNvPr>
          <p:cNvSpPr txBox="1"/>
          <p:nvPr/>
        </p:nvSpPr>
        <p:spPr>
          <a:xfrm>
            <a:off x="15171851" y="9183238"/>
            <a:ext cx="5201981" cy="62170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3200" b="1" dirty="0">
                <a:solidFill>
                  <a:schemeClr val="bg1"/>
                </a:solidFill>
              </a:rPr>
              <a:t>The Associated Legislation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120" name="Group 1119">
            <a:extLst>
              <a:ext uri="{FF2B5EF4-FFF2-40B4-BE49-F238E27FC236}">
                <a16:creationId xmlns:a16="http://schemas.microsoft.com/office/drawing/2014/main" id="{67C5CDB4-AF66-907B-CF56-BAAC44F03053}"/>
              </a:ext>
            </a:extLst>
          </p:cNvPr>
          <p:cNvGrpSpPr/>
          <p:nvPr/>
        </p:nvGrpSpPr>
        <p:grpSpPr>
          <a:xfrm>
            <a:off x="10395154" y="13248837"/>
            <a:ext cx="2419460" cy="4467409"/>
            <a:chOff x="21359498" y="13186652"/>
            <a:chExt cx="2419460" cy="4467409"/>
          </a:xfrm>
        </p:grpSpPr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90CE6988-D26A-5CE9-4526-E720F730B103}"/>
                </a:ext>
              </a:extLst>
            </p:cNvPr>
            <p:cNvSpPr/>
            <p:nvPr/>
          </p:nvSpPr>
          <p:spPr>
            <a:xfrm>
              <a:off x="21472347" y="16391104"/>
              <a:ext cx="2203712" cy="126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A7C3D3B6-393D-CDA4-346A-97CA0473BFFB}"/>
                </a:ext>
              </a:extLst>
            </p:cNvPr>
            <p:cNvSpPr/>
            <p:nvPr/>
          </p:nvSpPr>
          <p:spPr>
            <a:xfrm>
              <a:off x="21478587" y="14831644"/>
              <a:ext cx="2203712" cy="126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FAA2CAC4-E484-9EC9-1CE5-A27FB881C68D}"/>
                </a:ext>
              </a:extLst>
            </p:cNvPr>
            <p:cNvSpPr/>
            <p:nvPr/>
          </p:nvSpPr>
          <p:spPr>
            <a:xfrm>
              <a:off x="21472346" y="13272184"/>
              <a:ext cx="2209953" cy="126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4" name="TextBox 1113">
              <a:extLst>
                <a:ext uri="{FF2B5EF4-FFF2-40B4-BE49-F238E27FC236}">
                  <a16:creationId xmlns:a16="http://schemas.microsoft.com/office/drawing/2014/main" id="{D258B01E-C214-8EA0-B4C2-F1687B2259A4}"/>
                </a:ext>
              </a:extLst>
            </p:cNvPr>
            <p:cNvSpPr txBox="1"/>
            <p:nvPr/>
          </p:nvSpPr>
          <p:spPr>
            <a:xfrm>
              <a:off x="21921389" y="13186652"/>
              <a:ext cx="139172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/>
                <a:t>80%</a:t>
              </a:r>
            </a:p>
          </p:txBody>
        </p:sp>
        <p:sp>
          <p:nvSpPr>
            <p:cNvPr id="1115" name="TextBox 1114">
              <a:extLst>
                <a:ext uri="{FF2B5EF4-FFF2-40B4-BE49-F238E27FC236}">
                  <a16:creationId xmlns:a16="http://schemas.microsoft.com/office/drawing/2014/main" id="{A5D19C32-FC46-76F4-8B7A-A799F6A5069D}"/>
                </a:ext>
              </a:extLst>
            </p:cNvPr>
            <p:cNvSpPr txBox="1"/>
            <p:nvPr/>
          </p:nvSpPr>
          <p:spPr>
            <a:xfrm>
              <a:off x="21921389" y="14780326"/>
              <a:ext cx="139172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/>
                <a:t>50%</a:t>
              </a:r>
            </a:p>
          </p:txBody>
        </p:sp>
        <p:sp>
          <p:nvSpPr>
            <p:cNvPr id="1116" name="TextBox 1115">
              <a:extLst>
                <a:ext uri="{FF2B5EF4-FFF2-40B4-BE49-F238E27FC236}">
                  <a16:creationId xmlns:a16="http://schemas.microsoft.com/office/drawing/2014/main" id="{8EE88D41-21D5-4965-6608-1CB7F32763E9}"/>
                </a:ext>
              </a:extLst>
            </p:cNvPr>
            <p:cNvSpPr txBox="1"/>
            <p:nvPr/>
          </p:nvSpPr>
          <p:spPr>
            <a:xfrm>
              <a:off x="21873364" y="16359181"/>
              <a:ext cx="139172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/>
                <a:t>80%</a:t>
              </a:r>
            </a:p>
          </p:txBody>
        </p:sp>
        <p:sp>
          <p:nvSpPr>
            <p:cNvPr id="1117" name="TextBox 1116">
              <a:extLst>
                <a:ext uri="{FF2B5EF4-FFF2-40B4-BE49-F238E27FC236}">
                  <a16:creationId xmlns:a16="http://schemas.microsoft.com/office/drawing/2014/main" id="{E27F6B4A-0658-99F1-B423-FCDF87D223A2}"/>
                </a:ext>
              </a:extLst>
            </p:cNvPr>
            <p:cNvSpPr txBox="1"/>
            <p:nvPr/>
          </p:nvSpPr>
          <p:spPr>
            <a:xfrm>
              <a:off x="21359498" y="13946565"/>
              <a:ext cx="2419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of livestock are administered antibiotics</a:t>
              </a:r>
              <a:r>
                <a:rPr lang="en-US" sz="1600" b="1" baseline="30000" dirty="0">
                  <a:solidFill>
                    <a:schemeClr val="bg1"/>
                  </a:solidFill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18" name="TextBox 1117">
              <a:extLst>
                <a:ext uri="{FF2B5EF4-FFF2-40B4-BE49-F238E27FC236}">
                  <a16:creationId xmlns:a16="http://schemas.microsoft.com/office/drawing/2014/main" id="{596804FF-CD92-EE3F-D497-71466C632D6B}"/>
                </a:ext>
              </a:extLst>
            </p:cNvPr>
            <p:cNvSpPr txBox="1"/>
            <p:nvPr/>
          </p:nvSpPr>
          <p:spPr>
            <a:xfrm>
              <a:off x="21562733" y="15534430"/>
              <a:ext cx="21090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of medications are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incorrectly prescribed</a:t>
              </a:r>
              <a:r>
                <a:rPr lang="en-US" sz="1600" b="1" baseline="30000" dirty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19" name="TextBox 1118">
              <a:extLst>
                <a:ext uri="{FF2B5EF4-FFF2-40B4-BE49-F238E27FC236}">
                  <a16:creationId xmlns:a16="http://schemas.microsoft.com/office/drawing/2014/main" id="{7CD944EA-79B6-D5ED-D14E-CD47228A61AE}"/>
                </a:ext>
              </a:extLst>
            </p:cNvPr>
            <p:cNvSpPr txBox="1"/>
            <p:nvPr/>
          </p:nvSpPr>
          <p:spPr>
            <a:xfrm>
              <a:off x="21501152" y="17069286"/>
              <a:ext cx="21192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of antibiotics are used as growth promoters</a:t>
              </a:r>
              <a:r>
                <a:rPr lang="en-US" sz="1600" b="1" baseline="30000" dirty="0">
                  <a:solidFill>
                    <a:schemeClr val="bg1"/>
                  </a:solidFill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22" name="TextBox 1121">
            <a:extLst>
              <a:ext uri="{FF2B5EF4-FFF2-40B4-BE49-F238E27FC236}">
                <a16:creationId xmlns:a16="http://schemas.microsoft.com/office/drawing/2014/main" id="{60F3BB94-CB40-B136-BEF2-B159077158A9}"/>
              </a:ext>
            </a:extLst>
          </p:cNvPr>
          <p:cNvSpPr txBox="1"/>
          <p:nvPr/>
        </p:nvSpPr>
        <p:spPr>
          <a:xfrm>
            <a:off x="944459" y="24059681"/>
            <a:ext cx="3772808" cy="3015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highlight the danger of 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irrational use and mass 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medication; this is especially 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dangerous in antibiotics as it 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contributes to antimicrobial 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resistance due to sub-</a:t>
            </a:r>
          </a:p>
          <a:p>
            <a:pPr algn="just">
              <a:lnSpc>
                <a:spcPct val="114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therapeutic exposure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7" name="TextBox 1126">
            <a:extLst>
              <a:ext uri="{FF2B5EF4-FFF2-40B4-BE49-F238E27FC236}">
                <a16:creationId xmlns:a16="http://schemas.microsoft.com/office/drawing/2014/main" id="{D5517D4C-9EFF-1976-0B8A-2AF4BD85E34C}"/>
              </a:ext>
            </a:extLst>
          </p:cNvPr>
          <p:cNvSpPr txBox="1"/>
          <p:nvPr/>
        </p:nvSpPr>
        <p:spPr>
          <a:xfrm>
            <a:off x="13338096" y="20505643"/>
            <a:ext cx="7037408" cy="13313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Official Veterinarian (OV)</a:t>
            </a: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“the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 used to describe private practice veterinarians who perform work on behalf of an EU member state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a statutory nature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 </a:t>
            </a:r>
            <a:endParaRPr lang="en-US" sz="2400" dirty="0"/>
          </a:p>
        </p:txBody>
      </p:sp>
      <p:sp>
        <p:nvSpPr>
          <p:cNvPr id="1131" name="TextBox 1130">
            <a:extLst>
              <a:ext uri="{FF2B5EF4-FFF2-40B4-BE49-F238E27FC236}">
                <a16:creationId xmlns:a16="http://schemas.microsoft.com/office/drawing/2014/main" id="{EDD471CB-263F-B122-159C-5355FDA8BB32}"/>
              </a:ext>
            </a:extLst>
          </p:cNvPr>
          <p:cNvSpPr txBox="1"/>
          <p:nvPr/>
        </p:nvSpPr>
        <p:spPr>
          <a:xfrm>
            <a:off x="10254571" y="22002851"/>
            <a:ext cx="10015457" cy="2594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Official veterinarians (OVs) play a crucial role in abattoirs to prevent contaminated meat from entering the food chain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ets work as part of an interprofessional team, 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retain ultimate responsibility for insuring food suitability for human consumption. They also ensure animal identification </a:t>
            </a:r>
            <a:r>
              <a:rPr lang="en-GB" sz="2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traceability,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found to be contaminated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OV’s main role within an abattoir is to oversee the antemortem and post-mortem checks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this is critical to the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37" name="TextBox 1136">
            <a:extLst>
              <a:ext uri="{FF2B5EF4-FFF2-40B4-BE49-F238E27FC236}">
                <a16:creationId xmlns:a16="http://schemas.microsoft.com/office/drawing/2014/main" id="{7BEFE9E5-A9B6-256F-F993-9508D43184E2}"/>
              </a:ext>
            </a:extLst>
          </p:cNvPr>
          <p:cNvSpPr txBox="1"/>
          <p:nvPr/>
        </p:nvSpPr>
        <p:spPr>
          <a:xfrm>
            <a:off x="10267860" y="24485199"/>
            <a:ext cx="5371483" cy="2594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 o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identifying and removing biological hazards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OV’s also oversee drug and chemical tests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which include: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Immunological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Microbiological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Biosensors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38" name="TextBox 1137">
            <a:extLst>
              <a:ext uri="{FF2B5EF4-FFF2-40B4-BE49-F238E27FC236}">
                <a16:creationId xmlns:a16="http://schemas.microsoft.com/office/drawing/2014/main" id="{759D5FE7-2DD5-1F80-1E7E-EE27A6C0A523}"/>
              </a:ext>
            </a:extLst>
          </p:cNvPr>
          <p:cNvSpPr txBox="1"/>
          <p:nvPr/>
        </p:nvSpPr>
        <p:spPr>
          <a:xfrm>
            <a:off x="13364707" y="25807389"/>
            <a:ext cx="2344100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/>
              <a:t>Figure 3: table of antibiotic residue tests’ results</a:t>
            </a:r>
            <a:r>
              <a:rPr lang="en-US" sz="2400" i="1" baseline="30000" dirty="0"/>
              <a:t>11</a:t>
            </a:r>
            <a:r>
              <a:rPr lang="en-US" sz="2400" i="1" dirty="0"/>
              <a:t> </a:t>
            </a:r>
          </a:p>
        </p:txBody>
      </p:sp>
      <p:sp>
        <p:nvSpPr>
          <p:cNvPr id="1141" name="TextBox 1140">
            <a:extLst>
              <a:ext uri="{FF2B5EF4-FFF2-40B4-BE49-F238E27FC236}">
                <a16:creationId xmlns:a16="http://schemas.microsoft.com/office/drawing/2014/main" id="{76FF343D-A3EB-4716-4EF0-D3B743A5C3CB}"/>
              </a:ext>
            </a:extLst>
          </p:cNvPr>
          <p:cNvSpPr txBox="1"/>
          <p:nvPr/>
        </p:nvSpPr>
        <p:spPr>
          <a:xfrm>
            <a:off x="12684844" y="13316668"/>
            <a:ext cx="7600786" cy="427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Vets can reduce residue by ensuring the correct drug is given at the correct dose at the correct time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very important to establish constructive vet-client relationships to ensure prescription drugs are used correctly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veterinary antibiotics are used only as growth promotors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causing an increasing number of contaminating, resistant bacteria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Vets must prioritise proper drug use, avoiding unapproved or illegal drugs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GB" sz="2400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400" baseline="30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43" name="TextBox 1142">
            <a:extLst>
              <a:ext uri="{FF2B5EF4-FFF2-40B4-BE49-F238E27FC236}">
                <a16:creationId xmlns:a16="http://schemas.microsoft.com/office/drawing/2014/main" id="{763B05AD-28D4-F72C-69E7-AFB58F471EFC}"/>
              </a:ext>
            </a:extLst>
          </p:cNvPr>
          <p:cNvSpPr txBox="1"/>
          <p:nvPr/>
        </p:nvSpPr>
        <p:spPr>
          <a:xfrm>
            <a:off x="13364708" y="17586563"/>
            <a:ext cx="6887524" cy="1752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must also responsibly prescribe using the prescribing cascade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no species-specific or veterinary drug is available</a:t>
            </a:r>
            <a:r>
              <a:rPr lang="en-GB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 unregulated residues entering the food chain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  <p:sp>
        <p:nvSpPr>
          <p:cNvPr id="1146" name="TextBox 1145">
            <a:extLst>
              <a:ext uri="{FF2B5EF4-FFF2-40B4-BE49-F238E27FC236}">
                <a16:creationId xmlns:a16="http://schemas.microsoft.com/office/drawing/2014/main" id="{F83254BF-F924-B3C0-7E50-603483927D9D}"/>
              </a:ext>
            </a:extLst>
          </p:cNvPr>
          <p:cNvSpPr txBox="1"/>
          <p:nvPr/>
        </p:nvSpPr>
        <p:spPr>
          <a:xfrm>
            <a:off x="868044" y="13190240"/>
            <a:ext cx="9460222" cy="4699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Reducing the need for medication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consequently reduces the frequency of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medicinal residues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vet’s role is to advise how this can be achieved through farm management,  a preventative approach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provision of hygienic conditions and quality feed lowers the risk of disease through the removal of potential pathogens and increase in animal body condition score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also reduces the amount of stress the animal is under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resulting in lower cortisol levels; immune function is therefore supported, reducing the requirement for veterinary intervention.</a:t>
            </a:r>
          </a:p>
          <a:p>
            <a:pPr marL="285750" indent="-285750" algn="just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Vets can also advocate for the breeding of disease resistant livestock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49" name="Picture 1148">
            <a:extLst>
              <a:ext uri="{FF2B5EF4-FFF2-40B4-BE49-F238E27FC236}">
                <a16:creationId xmlns:a16="http://schemas.microsoft.com/office/drawing/2014/main" id="{777F429C-83CD-89A0-4A2E-E1E29EEE944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633" y="27476830"/>
            <a:ext cx="2385085" cy="238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74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6CFED8608A7D468FC423D1D580AE09" ma:contentTypeVersion="12" ma:contentTypeDescription="Create a new document." ma:contentTypeScope="" ma:versionID="d4f9c709c74a3d53851a7aac2a9ac55d">
  <xsd:schema xmlns:xsd="http://www.w3.org/2001/XMLSchema" xmlns:xs="http://www.w3.org/2001/XMLSchema" xmlns:p="http://schemas.microsoft.com/office/2006/metadata/properties" xmlns:ns2="9d6d13b0-516a-47da-872f-94bb813945ab" xmlns:ns3="4408d1ad-e8c3-4226-816d-f034d7bffb98" targetNamespace="http://schemas.microsoft.com/office/2006/metadata/properties" ma:root="true" ma:fieldsID="45a47a59bd8e77b985731f070fe83f3b" ns2:_="" ns3:_="">
    <xsd:import namespace="9d6d13b0-516a-47da-872f-94bb813945ab"/>
    <xsd:import namespace="4408d1ad-e8c3-4226-816d-f034d7bffb9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d13b0-516a-47da-872f-94bb813945a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9dd94cd-b707-41a3-8e07-c96e4ac103d6}" ma:internalName="TaxCatchAll" ma:showField="CatchAllData" ma:web="9d6d13b0-516a-47da-872f-94bb813945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8d1ad-e8c3-4226-816d-f034d7bff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abd5989-7fff-46ea-aeef-f8575643eb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6d13b0-516a-47da-872f-94bb813945ab" xsi:nil="true"/>
    <lcf76f155ced4ddcb4097134ff3c332f xmlns="4408d1ad-e8c3-4226-816d-f034d7bffb9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87A013-1786-4B53-8B3D-43CD77FA4C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d13b0-516a-47da-872f-94bb813945ab"/>
    <ds:schemaRef ds:uri="4408d1ad-e8c3-4226-816d-f034d7bffb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2CBC4D-4E50-492A-959E-C55E06F8FC8A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9d6d13b0-516a-47da-872f-94bb813945ab"/>
    <ds:schemaRef ds:uri="http://purl.org/dc/terms/"/>
    <ds:schemaRef ds:uri="http://www.w3.org/XML/1998/namespace"/>
    <ds:schemaRef ds:uri="http://schemas.openxmlformats.org/package/2006/metadata/core-properties"/>
    <ds:schemaRef ds:uri="4408d1ad-e8c3-4226-816d-f034d7bffb9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0173D74-92BA-4B69-B458-A2993CD36D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7362</TotalTime>
  <Words>836</Words>
  <Application>Microsoft Macintosh PowerPoint</Application>
  <PresentationFormat>Custom</PresentationFormat>
  <Paragraphs>76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Wingdings</vt:lpstr>
      <vt:lpstr>Office Theme</vt:lpstr>
      <vt:lpstr>The Role of the Vet in Reducing Medicinal Residue in Meat Products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Williams</dc:creator>
  <cp:lastModifiedBy>Aisling Hendron</cp:lastModifiedBy>
  <cp:revision>113</cp:revision>
  <dcterms:created xsi:type="dcterms:W3CDTF">2022-04-20T15:10:02Z</dcterms:created>
  <dcterms:modified xsi:type="dcterms:W3CDTF">2023-02-14T13:03:22Z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0x0101002A6CFED8608A7D468FC423D1D580AE09</vt:lpwstr>
  </property>
</Properties>
</file>